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73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4e75f9000925ccd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7.xml"/><Relationship Id="rId2" Type="http://schemas.openxmlformats.org/officeDocument/2006/relationships/image" Target="../media/image9.jpeg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716fccb8?pid=abf4de619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赏文析法</a:t>
            </a:r>
            <a:endParaRPr lang="en-US" altLang="zh-CN" sz="3200" dirty="0"/>
          </a:p>
        </p:txBody>
      </p:sp>
      <p:sp>
        <p:nvSpPr>
          <p:cNvPr id="3" name="QB_6_BD.15_1#7a9a32c98?pid=e716fccb8&amp;color=0,0,0&amp;vtp=1&amp;bbb=1&amp;hb=1&amp;hltap=1"/>
          <p:cNvSpPr/>
          <p:nvPr/>
        </p:nvSpPr>
        <p:spPr>
          <a:xfrm>
            <a:off x="612648" y="954024"/>
            <a:ext cx="10963656" cy="24698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“了却”一词在《登快阁》中表达了诗人怎样的情感？（4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16_1#7a9a32c98?pid=e716fccb8&amp;color=0,0,0&amp;vtp=1&amp;bbb=1&amp;hb=1&amp;hla=1"/>
          <p:cNvSpPr/>
          <p:nvPr/>
        </p:nvSpPr>
        <p:spPr>
          <a:xfrm>
            <a:off x="612648" y="1581404"/>
            <a:ext cx="10963656" cy="17633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表达了诗人处理完繁杂公务后的如释重负之感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，暗含对官场事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务的厌倦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。②表达了诗人得以抽身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奔赴自然怀抱的轻快与畅快。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_1#237fdb3ab?pid=e716fccb8&amp;color=0,0,0&amp;vtp=1&amp;bt=1&amp;bbb=1&amp;hb=1&amp;hltap=1"/>
          <p:cNvSpPr/>
          <p:nvPr/>
        </p:nvSpPr>
        <p:spPr>
          <a:xfrm>
            <a:off x="612648" y="468000"/>
            <a:ext cx="10963656" cy="55972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“快阁东西倚晚晴”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中，哪个字堪称炼字之妙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？此字蕴含了诗人怎样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6_1#237fdb3ab?pid=e716fccb8&amp;color=0,0,0&amp;vtp=1&amp;bt=1&amp;bbb=1&amp;hb=1&amp;hla=1"/>
          <p:cNvSpPr/>
          <p:nvPr/>
        </p:nvSpPr>
        <p:spPr>
          <a:xfrm>
            <a:off x="612648" y="1709807"/>
            <a:ext cx="10963656" cy="4287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1）“倚”字堪称炼字之妙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，生动地表现出诗人倚栏赏晚晴的场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2）①既生动描绘出诗人斜倚栏杆、悠然观景的姿态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，又巧妙传递出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人与景相互交融的意境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，暗含诗人借楼阁凭靠赏暮色晴光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、暂避尘嚣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的惬意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。②该字不仅串联起空间与时间的维度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，更将诗人处理完公务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，登阁远眺、饱览晚霞晴川的闲适愉悦之情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，以及暂脱案牍之累的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畅快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，尽数融入苍茫的晚晴之中。（每点2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_1#76454ac66?pid=e716fccb8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颔联描绘了怎样的画面？寄寓了诗人怎样的心境？（4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6_1#76454ac66?pid=e716fccb8&amp;color=0,0,0&amp;vtp=1&amp;bt=1&amp;bbb=1&amp;hb=1&amp;hla=1"/>
          <p:cNvSpPr/>
          <p:nvPr/>
        </p:nvSpPr>
        <p:spPr>
          <a:xfrm>
            <a:off x="612648" y="1095380"/>
            <a:ext cx="10963656" cy="437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1）颔联以雄浑的笔触勾勒出深秋时节的壮阔图景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：千山落叶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飘零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，天地在暮色中更显空阔辽远；澄澈江水蜿蜒流淌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，倒映着一轮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皎洁明月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，光影清寂。（2分）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2）诗人借景抒情，既表现出摆脱公务束缚后登高览胜的畅快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寓着对人生境遇的深沉思考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——在旷远天地间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，个人的烦恼与羁绊显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得渺小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，从而彰显出诗人疏朗超脱的胸襟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，以及对自由旷达境界的向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_1#44296a1bf?pid=e716fccb8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试分析《登快阁》颔联与杜甫《登高》中的名句“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无边落木萧萧下，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不尽长江滚滚来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”在写景上的异同点。（8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6_1#44296a1bf?pid=e716fccb8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1）相同点：都写登高所见秋景，均选取“落木”“江水”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意象，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营造出高远壮阔的意境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2）不同点：①意象方面，黄诗多“月”，增添清幽静谧之感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，杜诗仅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落木”“长江”，更显萧瑟；②情感方面，黄诗轻松明快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，透露出摆脱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公务的畅快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，杜诗沉郁悲凉，抒发身世飘零之感；③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江水特点方面，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黄诗写江水突出澄澈明净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，杜诗写江水侧重奔腾动态。（每点2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_1#9e4d4dcb4?pid=e716fccb8&amp;color=0,0,0&amp;vtp=1&amp;bt=1&amp;bbb=1&amp;hb=1&amp;hltap=1"/>
          <p:cNvSpPr/>
          <p:nvPr/>
        </p:nvSpPr>
        <p:spPr>
          <a:xfrm>
            <a:off x="612648" y="468000"/>
            <a:ext cx="10963656" cy="31175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颈联运用了什么艺术手法？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诗人怎样的情感？（6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6_1#9e4d4dcb4?pid=e716fccb8&amp;color=0,0,0&amp;vtp=1&amp;bt=1&amp;bbb=1&amp;hb=1&amp;hla=1"/>
          <p:cNvSpPr/>
          <p:nvPr/>
        </p:nvSpPr>
        <p:spPr>
          <a:xfrm>
            <a:off x="612648" y="1095380"/>
            <a:ext cx="10963656" cy="2420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用典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。（2分）①“朱弦已为佳人绝”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借伯牙失去子期后不再抚琴，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表达诗人知音难觅的孤寂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。（2分）②“青眼聊因美酒横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”以阮籍善为青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，写诗人对美酒青睐，暗喻诗人无人理解、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壮志难酬的苦闷。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_1#6a6480f56?pid=e716fccb8&amp;color=0,0,0&amp;vtp=1&amp;bt=1&amp;bbb=1&amp;hb=1&amp;hltap=1"/>
          <p:cNvSpPr/>
          <p:nvPr/>
        </p:nvSpPr>
        <p:spPr>
          <a:xfrm>
            <a:off x="612648" y="468000"/>
            <a:ext cx="10963656" cy="44129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尾联表现了诗人怎样的愿望？（6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6_1#6a6480f56?pid=e716fccb8&amp;color=0,0,0&amp;vtp=1&amp;bt=1&amp;bbb=1&amp;hb=1&amp;hla=1"/>
          <p:cNvSpPr/>
          <p:nvPr/>
        </p:nvSpPr>
        <p:spPr>
          <a:xfrm>
            <a:off x="612648" y="109538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向往宁静自由的归隐生活。尾联通过“归船”“长笛”“白鸥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，描绘出驾舟归乡、吹笛伴鸥的画面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，借悠然意境表达对远离世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俗纷扰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、无拘无束生活的向往，以寻求心灵慰藉。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②渴望精神解脱与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心灵安宁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。诗中归隐场景的刻画，隐含着诗人因仕途不顺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、知音难觅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而产生的厌倦与无奈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，诗人希望通过归隐摆脱现实束缚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，实现精神层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面的解脱与内心的平静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91c14d76?pid=abf4de619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文白对译</a:t>
            </a:r>
            <a:endParaRPr lang="en-US" altLang="zh-CN" sz="3200" dirty="0"/>
          </a:p>
        </p:txBody>
      </p:sp>
      <p:pic>
        <p:nvPicPr>
          <p:cNvPr id="3" name="P_6_BD#84aaa7614?pid=291c14d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2536" y="1081024"/>
            <a:ext cx="8183880" cy="4270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e0a1980f.fixed?pid=6f94a8d25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古诗词诵读</a:t>
            </a:r>
            <a:endParaRPr lang="en-US" altLang="zh-CN" sz="4000" dirty="0"/>
          </a:p>
        </p:txBody>
      </p:sp>
      <p:sp>
        <p:nvSpPr>
          <p:cNvPr id="3" name="C_3#de0a1980f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de0a1980f.fixed?pid=6f94a8d25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拟行路难（其四）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客至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登快阁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临安春雨初霁</a:t>
            </a:r>
            <a:endParaRPr lang="en-US" altLang="zh-CN" sz="3200" dirty="0"/>
          </a:p>
        </p:txBody>
      </p:sp>
      <p:sp>
        <p:nvSpPr>
          <p:cNvPr id="5" name="C_3_BD#de0a1980f.fixed?pid=6f94a8d25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课时3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登快阁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73b6f9c32?lid=73b6f9c32&amp;cid=73b6f9c32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73b6f9c32?lid=73b6f9c32&amp;cid=73b6f9c32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73b6f9c32?lid=abf4de619&amp;cid=abf4de619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73b6f9c32?lid=abf4de619&amp;cid=abf4de619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3b6f9c32.fixed?pid=de0a1980f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73b6f9c3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04841cf8?pid=73b6f9c32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000" dirty="0"/>
          </a:p>
        </p:txBody>
      </p:sp>
      <p:pic>
        <p:nvPicPr>
          <p:cNvPr id="3" name="P_6_BD#5549b2cb8?htil=1&amp;pid=d04841cf8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2912" y="1281557"/>
            <a:ext cx="1984248" cy="268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5549b2cb8?htil=1&amp;pid=d04841cf8&amp;color=0,0,0&amp;vtp=1&amp;bbb=1&amp;hb=1&amp;hs=1"/>
          <p:cNvSpPr/>
          <p:nvPr/>
        </p:nvSpPr>
        <p:spPr>
          <a:xfrm>
            <a:off x="612648" y="1135253"/>
            <a:ext cx="8851392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黄庭坚（1045—1105），字鲁直，号山谷道人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，洪州分宁（今江西修水）人，北宋文学家、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书法家。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早年受知于苏轼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，与张耒、晁补之、秦观合称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“苏门四学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”。与苏轼齐名，人称“苏黄”。其诗风奇崛瘦硬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，开一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代风气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，为“江西诗派”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开山之祖。</a:t>
            </a:r>
            <a:endParaRPr lang="en-US" altLang="zh-CN" sz="2800" dirty="0"/>
          </a:p>
        </p:txBody>
      </p:sp>
      <p:sp>
        <p:nvSpPr>
          <p:cNvPr id="5" name="P_6_BD#5549b2cb8?htil=1&amp;pid=d04841cf8&amp;color=0,0,0&amp;vtp=1&amp;bbb=1&amp;hb=1&amp;hs=1"/>
          <p:cNvSpPr/>
          <p:nvPr/>
        </p:nvSpPr>
        <p:spPr>
          <a:xfrm>
            <a:off x="612648" y="4267200"/>
            <a:ext cx="10968012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：《寄黄几复》《登快阁》《瑞鹤仙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·环滁皆山也》《水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调歌头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·瑶草一何碧》《清平乐·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春归何处》等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eda67943?pid=73b6f9c32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000" dirty="0"/>
          </a:p>
        </p:txBody>
      </p:sp>
      <p:sp>
        <p:nvSpPr>
          <p:cNvPr id="3" name="P_6_BD#9174f41c5?pid=ceda67943&amp;color=0,0,0&amp;vtp=1&amp;bbb=1&amp;hb=1"/>
          <p:cNvSpPr/>
          <p:nvPr/>
        </p:nvSpPr>
        <p:spPr>
          <a:xfrm>
            <a:off x="612648" y="1135253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宋神宗元丰五年（1082），黄庭坚在吉州太和县（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今江西泰和）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任县令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，公事之余，他常到快阁览胜。这一首著名的《登快阁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》就是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写登临时的所见所感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bf4de619.fixed?pid=de0a1980f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abf4de619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279895e3?pid=abf4de619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整体感知</a:t>
            </a:r>
            <a:endParaRPr lang="en-US" altLang="zh-CN" sz="3200" dirty="0"/>
          </a:p>
        </p:txBody>
      </p:sp>
      <p:sp>
        <p:nvSpPr>
          <p:cNvPr id="3" name="QB_6_BD.1_1#d4b4e73bc?pid=5279895e3&amp;color=0,0,0&amp;vtp=1&amp;bbb=1"/>
          <p:cNvSpPr/>
          <p:nvPr/>
        </p:nvSpPr>
        <p:spPr>
          <a:xfrm>
            <a:off x="612648" y="954024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1_2#d4b4e73bc?pid=5279895e3&amp;color=0,0,0&amp;tib=255,255,255&amp;vip=1#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83664" y="1661414"/>
            <a:ext cx="8421624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AN.2_1#d4b4e73bc.blank?pid=5279895e3&amp;color=0,0,0&amp;vpa=1&amp;vtp=1"/>
          <p:cNvSpPr/>
          <p:nvPr/>
        </p:nvSpPr>
        <p:spPr>
          <a:xfrm>
            <a:off x="3602736" y="2027174"/>
            <a:ext cx="1121664" cy="32004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所见之景</a:t>
            </a:r>
            <a:endParaRPr lang="en-US" altLang="zh-CN" sz="2100" dirty="0"/>
          </a:p>
        </p:txBody>
      </p:sp>
      <p:sp>
        <p:nvSpPr>
          <p:cNvPr id="6" name="QB_6_AN.3_1#d4b4e73bc.blank?pid=5279895e3&amp;color=0,0,0&amp;vpa=2&amp;vtp=1"/>
          <p:cNvSpPr/>
          <p:nvPr/>
        </p:nvSpPr>
        <p:spPr>
          <a:xfrm>
            <a:off x="5907024" y="3087878"/>
            <a:ext cx="2688336" cy="47548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知音难觅、借酒浇愁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_1#ee89d7ab9?pid=5279895e3&amp;color=0,0,0&amp;vtp=1&amp;bt=1&amp;bbb=1&amp;hb=1"/>
          <p:cNvSpPr/>
          <p:nvPr/>
        </p:nvSpPr>
        <p:spPr>
          <a:xfrm>
            <a:off x="612648" y="468000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本诗通过描写登快阁时所见的落木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、千山、澄江等景象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，抒发了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诗人对官场生涯的厌倦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对自然美景的①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的孤寂之情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，展现了诗人摆脱世俗羁绊、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追求精神自由的旷达心境，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体现了其在仕隐矛盾中寻求③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的复杂心绪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5_1#ee89d7ab9.blank?pid=5279895e3&amp;color=0,0,0&amp;vpa=3&amp;vtp=1&amp;bbb=1"/>
          <p:cNvSpPr/>
          <p:nvPr/>
        </p:nvSpPr>
        <p:spPr>
          <a:xfrm>
            <a:off x="7023767" y="1732920"/>
            <a:ext cx="973138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喜爱</a:t>
            </a:r>
            <a:endParaRPr lang="en-US" altLang="zh-CN" sz="2800" dirty="0"/>
          </a:p>
        </p:txBody>
      </p:sp>
      <p:sp>
        <p:nvSpPr>
          <p:cNvPr id="4" name="QB_6_AN.6_1#ee89d7ab9.blank?pid=5279895e3&amp;color=0,0,0&amp;vpa=4&amp;vtp=1&amp;bbb=1"/>
          <p:cNvSpPr/>
          <p:nvPr/>
        </p:nvSpPr>
        <p:spPr>
          <a:xfrm>
            <a:off x="9512967" y="1732920"/>
            <a:ext cx="1687513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知音难觅</a:t>
            </a:r>
            <a:endParaRPr lang="en-US" altLang="zh-CN" sz="2800" dirty="0"/>
          </a:p>
        </p:txBody>
      </p:sp>
      <p:sp>
        <p:nvSpPr>
          <p:cNvPr id="5" name="QB_6_AN.7_1#ee89d7ab9.blank?pid=5279895e3&amp;color=0,0,0&amp;vpa=5&amp;vtp=1&amp;bbb=1"/>
          <p:cNvSpPr/>
          <p:nvPr/>
        </p:nvSpPr>
        <p:spPr>
          <a:xfrm>
            <a:off x="5245766" y="3007365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心灵解脱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3580</Words>
  <Application>WPS 演示</Application>
  <PresentationFormat>宽屏</PresentationFormat>
  <Paragraphs>141</Paragraphs>
  <Slides>16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楷体</vt:lpstr>
      <vt:lpstr>Calibri</vt:lpstr>
      <vt:lpstr>Arial Unicode MS</vt:lpstr>
      <vt:lpstr>等线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6</cp:revision>
  <dcterms:created xsi:type="dcterms:W3CDTF">2025-07-25T03:49:00Z</dcterms:created>
  <dcterms:modified xsi:type="dcterms:W3CDTF">2025-09-04T05:21:03Z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74865D8F5F744DA7A6721DBE9FF31665_12</vt:lpwstr>
  </property>
  <property fmtid="{D5CDD505-2E9C-101B-9397-08002B2CF9AE}" pid="3" name="KSOProductBuildVer">
    <vt:lpwstr>2052-12.1.0.22529</vt:lpwstr>
  </property>
</Properties>
</file>